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</p:sldIdLst>
  <p:sldSz cy="5143500" cx="9144000"/>
  <p:notesSz cx="6858000" cy="9144000"/>
  <p:embeddedFontLst>
    <p:embeddedFont>
      <p:font typeface="Roboto Mono Light"/>
      <p:regular r:id="rId42"/>
      <p:bold r:id="rId43"/>
      <p:italic r:id="rId44"/>
      <p:boldItalic r:id="rId4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42" Type="http://schemas.openxmlformats.org/officeDocument/2006/relationships/font" Target="fonts/RobotoMonoLight-regular.fntdata"/><Relationship Id="rId41" Type="http://schemas.openxmlformats.org/officeDocument/2006/relationships/slide" Target="slides/slide36.xml"/><Relationship Id="rId22" Type="http://schemas.openxmlformats.org/officeDocument/2006/relationships/slide" Target="slides/slide17.xml"/><Relationship Id="rId44" Type="http://schemas.openxmlformats.org/officeDocument/2006/relationships/font" Target="fonts/RobotoMonoLight-italic.fntdata"/><Relationship Id="rId21" Type="http://schemas.openxmlformats.org/officeDocument/2006/relationships/slide" Target="slides/slide16.xml"/><Relationship Id="rId43" Type="http://schemas.openxmlformats.org/officeDocument/2006/relationships/font" Target="fonts/RobotoMonoLight-bold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45" Type="http://schemas.openxmlformats.org/officeDocument/2006/relationships/font" Target="fonts/RobotoMonoLight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57f6b6a0bf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57f6b6a0bf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510bc030d5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510bc030d5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510bc030d5_2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510bc030d5_2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510bc030d5_2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510bc030d5_2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510bc030d5_2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510bc030d5_2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510bc030d5_2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510bc030d5_2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510bc030d5_2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510bc030d5_2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510bc030d5_2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510bc030d5_2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510bc030d5_2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510bc030d5_2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510bc030d5_2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510bc030d5_2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510bc030d5_2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510bc030d5_2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510bc030d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510bc030d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510bc030d5_2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510bc030d5_2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510bc030d5_2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510bc030d5_2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510bc030d5_2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510bc030d5_2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510bc030d5_2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510bc030d5_2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510bc030d5_3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510bc030d5_3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510bc030d5_4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510bc030d5_4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510bc030d5_4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510bc030d5_4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510bc030d5_5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510bc030d5_5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510bc030d5_6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510bc030d5_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510bc030d5_6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510bc030d5_6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510bc030d5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510bc030d5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510bc030d5_6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510bc030d5_6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510bc030d5_7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510bc030d5_7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510bc030d5_7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510bc030d5_7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510bc030d5_9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510bc030d5_9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510bc030d5_7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510bc030d5_7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510bc030d5_8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510bc030d5_8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510bc030d5_8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510bc030d5_8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510bc030d5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510bc030d5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510bc030d5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510bc030d5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510bc030d5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510bc030d5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510bc030d5_1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510bc030d5_1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510bc030d5_1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510bc030d5_1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510bc030d5_1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510bc030d5_1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4.png"/><Relationship Id="rId4" Type="http://schemas.openxmlformats.org/officeDocument/2006/relationships/image" Target="../media/image2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png"/><Relationship Id="rId4" Type="http://schemas.openxmlformats.org/officeDocument/2006/relationships/image" Target="../media/image1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5.png"/><Relationship Id="rId4" Type="http://schemas.openxmlformats.org/officeDocument/2006/relationships/image" Target="../media/image2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8.png"/><Relationship Id="rId4" Type="http://schemas.openxmlformats.org/officeDocument/2006/relationships/image" Target="../media/image2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3.png"/><Relationship Id="rId4" Type="http://schemas.openxmlformats.org/officeDocument/2006/relationships/image" Target="../media/image1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6.png"/><Relationship Id="rId4" Type="http://schemas.openxmlformats.org/officeDocument/2006/relationships/image" Target="../media/image25.png"/><Relationship Id="rId5" Type="http://schemas.openxmlformats.org/officeDocument/2006/relationships/image" Target="../media/image3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1.png"/><Relationship Id="rId4" Type="http://schemas.openxmlformats.org/officeDocument/2006/relationships/image" Target="../media/image3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0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8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Predicting the Nightly Rate of Airbnb Listings in Austin, TX</a:t>
            </a:r>
            <a:endParaRPr sz="4800"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00000"/>
                </a:solidFill>
              </a:rPr>
              <a:t>Capstone Project I for Springboard</a:t>
            </a:r>
            <a:endParaRPr sz="3000"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Louie Balderrama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January 2019 Cohort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Engineering – Airbnb Dataset</a:t>
            </a:r>
            <a:endParaRPr/>
          </a:p>
        </p:txBody>
      </p:sp>
      <p:sp>
        <p:nvSpPr>
          <p:cNvPr id="117" name="Google Shape;117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Outliers of continuous features were clipped according distribution</a:t>
            </a:r>
            <a:endParaRPr/>
          </a:p>
        </p:txBody>
      </p:sp>
      <p:pic>
        <p:nvPicPr>
          <p:cNvPr id="118" name="Google Shape;11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3662" y="1675025"/>
            <a:ext cx="7176674" cy="331695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2"/>
          <p:cNvSpPr/>
          <p:nvPr/>
        </p:nvSpPr>
        <p:spPr>
          <a:xfrm>
            <a:off x="4381950" y="3159425"/>
            <a:ext cx="641100" cy="432000"/>
          </a:xfrm>
          <a:prstGeom prst="rightArrow">
            <a:avLst>
              <a:gd fmla="val 50000" name="adj1"/>
              <a:gd fmla="val 83738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Wrangling – Crimes Dataset</a:t>
            </a:r>
            <a:endParaRPr/>
          </a:p>
        </p:txBody>
      </p:sp>
      <p:sp>
        <p:nvSpPr>
          <p:cNvPr id="125" name="Google Shape;125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Total of 27 columns</a:t>
            </a:r>
            <a:endParaRPr/>
          </a:p>
        </p:txBody>
      </p:sp>
      <p:pic>
        <p:nvPicPr>
          <p:cNvPr id="126" name="Google Shape;12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3913" y="1742824"/>
            <a:ext cx="7916174" cy="249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Wrangling – Crimes Dataset</a:t>
            </a:r>
            <a:endParaRPr/>
          </a:p>
        </p:txBody>
      </p:sp>
      <p:sp>
        <p:nvSpPr>
          <p:cNvPr id="132" name="Google Shape;132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Again, </a:t>
            </a:r>
            <a:r>
              <a:rPr lang="en"/>
              <a:t>MapQuest API was used to get missing </a:t>
            </a:r>
            <a:r>
              <a:rPr lang="en">
                <a:latin typeface="Roboto Mono Light"/>
                <a:ea typeface="Roboto Mono Light"/>
                <a:cs typeface="Roboto Mono Light"/>
                <a:sym typeface="Roboto Mono Light"/>
              </a:rPr>
              <a:t>Zip Code</a:t>
            </a:r>
            <a:r>
              <a:rPr lang="en"/>
              <a:t> values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Not all entries have </a:t>
            </a:r>
            <a:r>
              <a:rPr lang="en">
                <a:latin typeface="Roboto Mono Light"/>
                <a:ea typeface="Roboto Mono Light"/>
                <a:cs typeface="Roboto Mono Light"/>
                <a:sym typeface="Roboto Mono Light"/>
              </a:rPr>
              <a:t>Latitude</a:t>
            </a:r>
            <a:r>
              <a:rPr lang="en"/>
              <a:t> and </a:t>
            </a:r>
            <a:r>
              <a:rPr lang="en">
                <a:latin typeface="Roboto Mono Light"/>
                <a:ea typeface="Roboto Mono Light"/>
                <a:cs typeface="Roboto Mono Light"/>
                <a:sym typeface="Roboto Mono Light"/>
              </a:rPr>
              <a:t>Longitude</a:t>
            </a:r>
            <a:r>
              <a:rPr lang="en"/>
              <a:t> but a total of 181 missing </a:t>
            </a:r>
            <a:r>
              <a:rPr lang="en">
                <a:latin typeface="Roboto Mono Light"/>
                <a:ea typeface="Roboto Mono Light"/>
                <a:cs typeface="Roboto Mono Light"/>
                <a:sym typeface="Roboto Mono Light"/>
              </a:rPr>
              <a:t>Zip Code</a:t>
            </a:r>
            <a:r>
              <a:rPr lang="en"/>
              <a:t> values were filled because of this technique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Entries missing these information are dropped since they cannot be related to the </a:t>
            </a:r>
            <a:r>
              <a:rPr lang="en">
                <a:latin typeface="Roboto Mono Light"/>
                <a:ea typeface="Roboto Mono Light"/>
                <a:cs typeface="Roboto Mono Light"/>
                <a:sym typeface="Roboto Mono Light"/>
              </a:rPr>
              <a:t>listings</a:t>
            </a:r>
            <a:r>
              <a:rPr lang="en"/>
              <a:t> dataset in any way</a:t>
            </a:r>
            <a:endParaRPr/>
          </a:p>
        </p:txBody>
      </p:sp>
      <p:pic>
        <p:nvPicPr>
          <p:cNvPr id="133" name="Google Shape;13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02800" y="1632975"/>
            <a:ext cx="3938401" cy="2020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Engineering</a:t>
            </a:r>
            <a:r>
              <a:rPr lang="en"/>
              <a:t> – Crimes Dataset</a:t>
            </a:r>
            <a:endParaRPr/>
          </a:p>
        </p:txBody>
      </p:sp>
      <p:sp>
        <p:nvSpPr>
          <p:cNvPr id="139" name="Google Shape;139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Observations are grouped </a:t>
            </a:r>
            <a:r>
              <a:rPr lang="en"/>
              <a:t>by </a:t>
            </a:r>
            <a:r>
              <a:rPr lang="en">
                <a:latin typeface="Roboto Mono Light"/>
                <a:ea typeface="Roboto Mono Light"/>
                <a:cs typeface="Roboto Mono Light"/>
                <a:sym typeface="Roboto Mono Light"/>
              </a:rPr>
              <a:t>Zip Code</a:t>
            </a:r>
            <a:r>
              <a:rPr lang="en"/>
              <a:t> and aggregating by count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Entries are also pivoted by </a:t>
            </a:r>
            <a:r>
              <a:rPr lang="en">
                <a:latin typeface="Roboto Mono Light"/>
                <a:ea typeface="Roboto Mono Light"/>
                <a:cs typeface="Roboto Mono Light"/>
                <a:sym typeface="Roboto Mono Light"/>
              </a:rPr>
              <a:t>UCR Category</a:t>
            </a:r>
            <a:r>
              <a:rPr lang="en"/>
              <a:t> (for major crimes only)</a:t>
            </a:r>
            <a:endParaRPr/>
          </a:p>
        </p:txBody>
      </p:sp>
      <p:pic>
        <p:nvPicPr>
          <p:cNvPr id="140" name="Google Shape;14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2238" y="2085150"/>
            <a:ext cx="6459525" cy="2696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Combining Listings and</a:t>
            </a:r>
            <a:r>
              <a:rPr lang="en"/>
              <a:t> Crimes Datasets</a:t>
            </a:r>
            <a:endParaRPr/>
          </a:p>
        </p:txBody>
      </p:sp>
      <p:sp>
        <p:nvSpPr>
          <p:cNvPr id="146" name="Google Shape;146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</a:t>
            </a:r>
            <a:r>
              <a:rPr lang="en">
                <a:latin typeface="Roboto Mono Light"/>
                <a:ea typeface="Roboto Mono Light"/>
                <a:cs typeface="Roboto Mono Light"/>
                <a:sym typeface="Roboto Mono Light"/>
              </a:rPr>
              <a:t>df</a:t>
            </a:r>
            <a:r>
              <a:rPr lang="en"/>
              <a:t> dataframe is created by joining </a:t>
            </a:r>
            <a:r>
              <a:rPr lang="en">
                <a:latin typeface="Roboto Mono Light"/>
                <a:ea typeface="Roboto Mono Light"/>
                <a:cs typeface="Roboto Mono Light"/>
                <a:sym typeface="Roboto Mono Light"/>
              </a:rPr>
              <a:t>listings</a:t>
            </a:r>
            <a:r>
              <a:rPr lang="en"/>
              <a:t> and </a:t>
            </a:r>
            <a:r>
              <a:rPr lang="en">
                <a:latin typeface="Roboto Mono Light"/>
                <a:ea typeface="Roboto Mono Light"/>
                <a:cs typeface="Roboto Mono Light"/>
                <a:sym typeface="Roboto Mono Light"/>
              </a:rPr>
              <a:t>crimes</a:t>
            </a:r>
            <a:r>
              <a:rPr lang="en"/>
              <a:t> left-wise</a:t>
            </a:r>
            <a:endParaRPr/>
          </a:p>
        </p:txBody>
      </p:sp>
      <p:pic>
        <p:nvPicPr>
          <p:cNvPr id="147" name="Google Shape;14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5487" y="1618875"/>
            <a:ext cx="5333024" cy="3362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Price</a:t>
            </a:r>
            <a:r>
              <a:rPr lang="en"/>
              <a:t> – The Target Variable</a:t>
            </a:r>
            <a:endParaRPr/>
          </a:p>
        </p:txBody>
      </p:sp>
      <p:sp>
        <p:nvSpPr>
          <p:cNvPr id="153" name="Google Shape;153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Invalid </a:t>
            </a:r>
            <a:r>
              <a:rPr lang="en">
                <a:latin typeface="Roboto Mono Light"/>
                <a:ea typeface="Roboto Mono Light"/>
                <a:cs typeface="Roboto Mono Light"/>
                <a:sym typeface="Roboto Mono Light"/>
              </a:rPr>
              <a:t>price</a:t>
            </a:r>
            <a:r>
              <a:rPr lang="en"/>
              <a:t> entries (denoted as 0, not NaN) are dropped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Nightly rate clipped at $1,000 per night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Final </a:t>
            </a:r>
            <a:r>
              <a:rPr lang="en">
                <a:latin typeface="Roboto Mono Light"/>
                <a:ea typeface="Roboto Mono Light"/>
                <a:cs typeface="Roboto Mono Light"/>
                <a:sym typeface="Roboto Mono Light"/>
              </a:rPr>
              <a:t>df</a:t>
            </a:r>
            <a:r>
              <a:rPr lang="en"/>
              <a:t> has 25 predictor features and 11,908 entries</a:t>
            </a:r>
            <a:endParaRPr/>
          </a:p>
        </p:txBody>
      </p:sp>
      <p:pic>
        <p:nvPicPr>
          <p:cNvPr id="154" name="Google Shape;15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174" y="1932225"/>
            <a:ext cx="8679653" cy="2568525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7"/>
          <p:cNvSpPr/>
          <p:nvPr/>
        </p:nvSpPr>
        <p:spPr>
          <a:xfrm>
            <a:off x="4327650" y="3083225"/>
            <a:ext cx="641100" cy="432000"/>
          </a:xfrm>
          <a:prstGeom prst="rightArrow">
            <a:avLst>
              <a:gd fmla="val 50000" name="adj1"/>
              <a:gd fmla="val 83738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Exploratory Data Analysis</a:t>
            </a:r>
            <a:endParaRPr/>
          </a:p>
        </p:txBody>
      </p:sp>
      <p:grpSp>
        <p:nvGrpSpPr>
          <p:cNvPr id="161" name="Google Shape;161;p28"/>
          <p:cNvGrpSpPr/>
          <p:nvPr/>
        </p:nvGrpSpPr>
        <p:grpSpPr>
          <a:xfrm>
            <a:off x="319349" y="1170125"/>
            <a:ext cx="8505303" cy="3820975"/>
            <a:chOff x="152400" y="1170125"/>
            <a:chExt cx="8505303" cy="3820975"/>
          </a:xfrm>
        </p:grpSpPr>
        <p:pic>
          <p:nvPicPr>
            <p:cNvPr id="162" name="Google Shape;162;p2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52400" y="1170125"/>
              <a:ext cx="3624640" cy="38209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3" name="Google Shape;163;p2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431740" y="1170125"/>
              <a:ext cx="4225963" cy="38209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Exploratory Data Analysis</a:t>
            </a:r>
            <a:endParaRPr/>
          </a:p>
        </p:txBody>
      </p:sp>
      <p:grpSp>
        <p:nvGrpSpPr>
          <p:cNvPr id="169" name="Google Shape;169;p29"/>
          <p:cNvGrpSpPr/>
          <p:nvPr/>
        </p:nvGrpSpPr>
        <p:grpSpPr>
          <a:xfrm>
            <a:off x="574588" y="1170125"/>
            <a:ext cx="7994825" cy="3820975"/>
            <a:chOff x="152400" y="1170125"/>
            <a:chExt cx="7994825" cy="3820975"/>
          </a:xfrm>
        </p:grpSpPr>
        <p:pic>
          <p:nvPicPr>
            <p:cNvPr id="170" name="Google Shape;170;p2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52400" y="1170125"/>
              <a:ext cx="3722737" cy="38209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1" name="Google Shape;171;p29"/>
            <p:cNvPicPr preferRelativeResize="0"/>
            <p:nvPr/>
          </p:nvPicPr>
          <p:blipFill rotWithShape="1">
            <a:blip r:embed="rId4">
              <a:alphaModFix/>
            </a:blip>
            <a:srcRect b="0" l="11301" r="14492" t="0"/>
            <a:stretch/>
          </p:blipFill>
          <p:spPr>
            <a:xfrm>
              <a:off x="4572000" y="1170125"/>
              <a:ext cx="3575225" cy="38209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Exploratory Data Analysis</a:t>
            </a:r>
            <a:endParaRPr/>
          </a:p>
        </p:txBody>
      </p:sp>
      <p:pic>
        <p:nvPicPr>
          <p:cNvPr id="177" name="Google Shape;17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8362" y="1170125"/>
            <a:ext cx="4547275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Exploratory Data Analysis</a:t>
            </a:r>
            <a:endParaRPr/>
          </a:p>
        </p:txBody>
      </p:sp>
      <p:grpSp>
        <p:nvGrpSpPr>
          <p:cNvPr id="183" name="Google Shape;183;p31"/>
          <p:cNvGrpSpPr/>
          <p:nvPr/>
        </p:nvGrpSpPr>
        <p:grpSpPr>
          <a:xfrm>
            <a:off x="446200" y="1170125"/>
            <a:ext cx="8251601" cy="3820976"/>
            <a:chOff x="152400" y="1170125"/>
            <a:chExt cx="8251601" cy="3820976"/>
          </a:xfrm>
        </p:grpSpPr>
        <p:pic>
          <p:nvPicPr>
            <p:cNvPr id="184" name="Google Shape;184;p3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52400" y="1170125"/>
              <a:ext cx="4174661" cy="38209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5" name="Google Shape;185;p3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479461" y="1170125"/>
              <a:ext cx="3924540" cy="382097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Airbnb has become the biggest disrupter of the hospitality and tourism industry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study will take a look at the different aspects of Airbnb listings to see what features will most accurately predict the nightly rate of a stay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Focus on the city of Austin – the tech-capital of Texas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Will also incorporate data on the crimes reported in the area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Limitations: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Study assumes conventional rates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</a:t>
            </a:r>
            <a:r>
              <a:rPr lang="en"/>
              <a:t>urge in demand from popular events and its effect on price will not be covered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Exploratory Data Analysis</a:t>
            </a:r>
            <a:endParaRPr/>
          </a:p>
        </p:txBody>
      </p:sp>
      <p:pic>
        <p:nvPicPr>
          <p:cNvPr id="191" name="Google Shape;19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3230" y="1170125"/>
            <a:ext cx="4577540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Exploratory Data Analysis</a:t>
            </a:r>
            <a:endParaRPr/>
          </a:p>
        </p:txBody>
      </p:sp>
      <p:grpSp>
        <p:nvGrpSpPr>
          <p:cNvPr id="197" name="Google Shape;197;p33"/>
          <p:cNvGrpSpPr/>
          <p:nvPr/>
        </p:nvGrpSpPr>
        <p:grpSpPr>
          <a:xfrm>
            <a:off x="338910" y="1170125"/>
            <a:ext cx="8466181" cy="3820975"/>
            <a:chOff x="152400" y="1170125"/>
            <a:chExt cx="8466181" cy="3820975"/>
          </a:xfrm>
        </p:grpSpPr>
        <p:pic>
          <p:nvPicPr>
            <p:cNvPr id="198" name="Google Shape;198;p3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52400" y="1170125"/>
              <a:ext cx="4087818" cy="38209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9" name="Google Shape;199;p3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392618" y="1170125"/>
              <a:ext cx="4225963" cy="38209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Inferential Statistics</a:t>
            </a:r>
            <a:endParaRPr/>
          </a:p>
        </p:txBody>
      </p:sp>
      <p:sp>
        <p:nvSpPr>
          <p:cNvPr id="205" name="Google Shape;205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Testing if the target variable </a:t>
            </a:r>
            <a:r>
              <a:rPr lang="en">
                <a:latin typeface="Roboto Mono Light"/>
                <a:ea typeface="Roboto Mono Light"/>
                <a:cs typeface="Roboto Mono Light"/>
                <a:sym typeface="Roboto Mono Light"/>
              </a:rPr>
              <a:t>price</a:t>
            </a:r>
            <a:r>
              <a:rPr lang="en"/>
              <a:t> </a:t>
            </a:r>
            <a:r>
              <a:rPr lang="en"/>
              <a:t>follows a normal distribution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This is to identify if parametric testing or nonparametric testing is to be used: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Null Hypothesis: The </a:t>
            </a:r>
            <a:r>
              <a:rPr lang="en">
                <a:latin typeface="Roboto Mono Light"/>
                <a:ea typeface="Roboto Mono Light"/>
                <a:cs typeface="Roboto Mono Light"/>
                <a:sym typeface="Roboto Mono Light"/>
              </a:rPr>
              <a:t>price</a:t>
            </a:r>
            <a:r>
              <a:rPr lang="en"/>
              <a:t> distribution is normal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Alternative Hypothesis: The </a:t>
            </a:r>
            <a:r>
              <a:rPr lang="en">
                <a:latin typeface="Roboto Mono Light"/>
                <a:ea typeface="Roboto Mono Light"/>
                <a:cs typeface="Roboto Mono Light"/>
                <a:sym typeface="Roboto Mono Light"/>
              </a:rPr>
              <a:t>price</a:t>
            </a:r>
            <a:r>
              <a:rPr lang="en"/>
              <a:t> distribution is not normal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Kolmogorov-Smirnov testing is used: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Alpha: 0.05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KS-Statistic: 0.227; </a:t>
            </a:r>
            <a:r>
              <a:rPr lang="en" sz="1400"/>
              <a:t>P-Value: 0.000000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P-Value larger than alpha? False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</a:t>
            </a:r>
            <a:r>
              <a:rPr lang="en">
                <a:latin typeface="Roboto Mono Light"/>
                <a:ea typeface="Roboto Mono Light"/>
                <a:cs typeface="Roboto Mono Light"/>
                <a:sym typeface="Roboto Mono Light"/>
              </a:rPr>
              <a:t>price</a:t>
            </a:r>
            <a:r>
              <a:rPr lang="en"/>
              <a:t> curve does not appear normal (null hypothesis is rejected) – nonparametric stats testing to be used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Objective is to test correlation of major crimes and </a:t>
            </a:r>
            <a:r>
              <a:rPr lang="en">
                <a:latin typeface="Roboto Mono Light"/>
                <a:ea typeface="Roboto Mono Light"/>
                <a:cs typeface="Roboto Mono Light"/>
                <a:sym typeface="Roboto Mono Light"/>
              </a:rPr>
              <a:t>price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But first, assumption of </a:t>
            </a:r>
            <a:r>
              <a:rPr lang="en"/>
              <a:t>homogeneity of variances</a:t>
            </a:r>
            <a:r>
              <a:rPr lang="en"/>
              <a:t> is tested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This is to identify if Pearson coefficient or Spearman ranking is to be used: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Null Hypothesis: </a:t>
            </a:r>
            <a:r>
              <a:rPr lang="en"/>
              <a:t>There is homoscedasticity between major crimes and </a:t>
            </a:r>
            <a:r>
              <a:rPr lang="en">
                <a:latin typeface="Roboto Mono Light"/>
                <a:ea typeface="Roboto Mono Light"/>
                <a:cs typeface="Roboto Mono Light"/>
                <a:sym typeface="Roboto Mono Light"/>
              </a:rPr>
              <a:t>price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Alternative Hypothesis: </a:t>
            </a:r>
            <a:r>
              <a:rPr lang="en"/>
              <a:t>There is no homoscedasticity between major crimes and </a:t>
            </a:r>
            <a:r>
              <a:rPr lang="en">
                <a:latin typeface="Roboto Mono Light"/>
                <a:ea typeface="Roboto Mono Light"/>
                <a:cs typeface="Roboto Mono Light"/>
                <a:sym typeface="Roboto Mono Light"/>
              </a:rPr>
              <a:t>price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Levene’s test</a:t>
            </a:r>
            <a:r>
              <a:rPr lang="en"/>
              <a:t> is used: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Alpha</a:t>
            </a:r>
            <a:r>
              <a:rPr lang="en"/>
              <a:t>: 0.05</a:t>
            </a:r>
            <a:endParaRPr sz="14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Levene W: 29318.802; P-Value: 0.000000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P-Value larger than alpha? False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</a:t>
            </a:r>
            <a:r>
              <a:rPr lang="en"/>
              <a:t>ssumption of homogeneity</a:t>
            </a:r>
            <a:r>
              <a:rPr lang="en"/>
              <a:t> is violated (null hypothesis is rejected) – to use Spearman ranking</a:t>
            </a:r>
            <a:endParaRPr/>
          </a:p>
        </p:txBody>
      </p:sp>
      <p:sp>
        <p:nvSpPr>
          <p:cNvPr id="211" name="Google Shape;211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Inferential Statistics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Very weak correlation between major crimes and </a:t>
            </a:r>
            <a:r>
              <a:rPr lang="en">
                <a:latin typeface="Roboto Mono Light"/>
                <a:ea typeface="Roboto Mono Light"/>
                <a:cs typeface="Roboto Mono Light"/>
                <a:sym typeface="Roboto Mono Light"/>
              </a:rPr>
              <a:t>price</a:t>
            </a:r>
            <a:r>
              <a:rPr lang="en"/>
              <a:t> per Spearman rank</a:t>
            </a:r>
            <a:endParaRPr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However, major crimes highly correlate with each other, suggesting that the presence of one crime in an area would likely exhibit the presence of another</a:t>
            </a:r>
            <a:endParaRPr/>
          </a:p>
        </p:txBody>
      </p:sp>
      <p:sp>
        <p:nvSpPr>
          <p:cNvPr id="217" name="Google Shape;217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Inferential Statistics</a:t>
            </a:r>
            <a:endParaRPr/>
          </a:p>
        </p:txBody>
      </p:sp>
      <p:grpSp>
        <p:nvGrpSpPr>
          <p:cNvPr id="218" name="Google Shape;218;p36"/>
          <p:cNvGrpSpPr/>
          <p:nvPr/>
        </p:nvGrpSpPr>
        <p:grpSpPr>
          <a:xfrm>
            <a:off x="137212" y="2297150"/>
            <a:ext cx="8869575" cy="2728925"/>
            <a:chOff x="311700" y="2297150"/>
            <a:chExt cx="8869575" cy="2728925"/>
          </a:xfrm>
        </p:grpSpPr>
        <p:pic>
          <p:nvPicPr>
            <p:cNvPr id="219" name="Google Shape;219;p3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11700" y="2297150"/>
              <a:ext cx="4949176" cy="2728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0" name="Google Shape;220;p3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489475" y="2991037"/>
              <a:ext cx="3691800" cy="13411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Objective is to test correlation of some categorical features and </a:t>
            </a:r>
            <a:r>
              <a:rPr lang="en">
                <a:latin typeface="Roboto Mono Light"/>
                <a:ea typeface="Roboto Mono Light"/>
                <a:cs typeface="Roboto Mono Light"/>
                <a:sym typeface="Roboto Mono Light"/>
              </a:rPr>
              <a:t>price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Null Hypothesis: The distributions for the category are similar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Alternative Hypothesis: The distributions for the category are not similar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Mann-Whitney U test is used because the </a:t>
            </a:r>
            <a:r>
              <a:rPr lang="en">
                <a:latin typeface="Roboto Mono Light"/>
                <a:ea typeface="Roboto Mono Light"/>
                <a:cs typeface="Roboto Mono Light"/>
                <a:sym typeface="Roboto Mono Light"/>
              </a:rPr>
              <a:t>price</a:t>
            </a:r>
            <a:r>
              <a:rPr lang="en"/>
              <a:t> curve is nonparametric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As an example, </a:t>
            </a:r>
            <a:r>
              <a:rPr lang="en">
                <a:latin typeface="Roboto Mono Light"/>
                <a:ea typeface="Roboto Mono Light"/>
                <a:cs typeface="Roboto Mono Light"/>
                <a:sym typeface="Roboto Mono Light"/>
              </a:rPr>
              <a:t>Family-friendly</a:t>
            </a:r>
            <a:r>
              <a:rPr lang="en"/>
              <a:t> is tested: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Mann-Whitney U: </a:t>
            </a:r>
            <a:r>
              <a:rPr lang="en"/>
              <a:t>12680419.000</a:t>
            </a:r>
            <a:r>
              <a:rPr lang="en"/>
              <a:t>; P-Value: 0.000000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P-Value larger than alpha? False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This feature has categories that have distinct distributions from one another (null hypothesis is rejected)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This suggests that this feature is good to use in our model</a:t>
            </a:r>
            <a:endParaRPr/>
          </a:p>
        </p:txBody>
      </p:sp>
      <p:sp>
        <p:nvSpPr>
          <p:cNvPr id="226" name="Google Shape;226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Inferential Statistics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Inferential Statistics</a:t>
            </a:r>
            <a:endParaRPr/>
          </a:p>
        </p:txBody>
      </p:sp>
      <p:grpSp>
        <p:nvGrpSpPr>
          <p:cNvPr id="232" name="Google Shape;232;p38"/>
          <p:cNvGrpSpPr/>
          <p:nvPr/>
        </p:nvGrpSpPr>
        <p:grpSpPr>
          <a:xfrm>
            <a:off x="1509404" y="1094132"/>
            <a:ext cx="6125191" cy="3929060"/>
            <a:chOff x="777559" y="1170264"/>
            <a:chExt cx="5943325" cy="3831361"/>
          </a:xfrm>
        </p:grpSpPr>
        <p:grpSp>
          <p:nvGrpSpPr>
            <p:cNvPr id="233" name="Google Shape;233;p38"/>
            <p:cNvGrpSpPr/>
            <p:nvPr/>
          </p:nvGrpSpPr>
          <p:grpSpPr>
            <a:xfrm>
              <a:off x="1151842" y="1170264"/>
              <a:ext cx="4585144" cy="1752343"/>
              <a:chOff x="152400" y="1170125"/>
              <a:chExt cx="8610600" cy="3610100"/>
            </a:xfrm>
          </p:grpSpPr>
          <p:pic>
            <p:nvPicPr>
              <p:cNvPr id="234" name="Google Shape;234;p38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152400" y="1224475"/>
                <a:ext cx="5081524" cy="35557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35" name="Google Shape;235;p38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5536771" y="1170125"/>
                <a:ext cx="3226229" cy="351193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236" name="Google Shape;236;p3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77559" y="2998956"/>
              <a:ext cx="5943325" cy="200266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Features that have been shown to be statistically useful for our model: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  <a:p>
            <a:pPr indent="0" lvl="0" marL="9144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9144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Features that are not considered statistically useful for our model:</a:t>
            </a:r>
            <a:endParaRPr/>
          </a:p>
        </p:txBody>
      </p:sp>
      <p:sp>
        <p:nvSpPr>
          <p:cNvPr id="242" name="Google Shape;242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Inferential Statistics</a:t>
            </a:r>
            <a:endParaRPr/>
          </a:p>
        </p:txBody>
      </p:sp>
      <p:pic>
        <p:nvPicPr>
          <p:cNvPr id="243" name="Google Shape;24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4552" y="1607475"/>
            <a:ext cx="6227471" cy="18078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14550" y="3948305"/>
            <a:ext cx="6227477" cy="10901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</a:t>
            </a:r>
            <a:endParaRPr/>
          </a:p>
        </p:txBody>
      </p:sp>
      <p:sp>
        <p:nvSpPr>
          <p:cNvPr id="250" name="Google Shape;250;p4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Categorical </a:t>
            </a:r>
            <a:r>
              <a:rPr lang="en">
                <a:latin typeface="Roboto Mono Light"/>
                <a:ea typeface="Roboto Mono Light"/>
                <a:cs typeface="Roboto Mono Light"/>
                <a:sym typeface="Roboto Mono Light"/>
              </a:rPr>
              <a:t>X</a:t>
            </a:r>
            <a:r>
              <a:rPr lang="en"/>
              <a:t> features were manually converted into </a:t>
            </a:r>
            <a:r>
              <a:rPr lang="en">
                <a:latin typeface="Roboto Mono Light"/>
                <a:ea typeface="Roboto Mono Light"/>
                <a:cs typeface="Roboto Mono Light"/>
                <a:sym typeface="Roboto Mono Light"/>
              </a:rPr>
              <a:t>categories</a:t>
            </a:r>
            <a:r>
              <a:rPr lang="en"/>
              <a:t> datatype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This is because numerical features like </a:t>
            </a:r>
            <a:r>
              <a:rPr lang="en">
                <a:latin typeface="Roboto Mono Light"/>
                <a:ea typeface="Roboto Mono Light"/>
                <a:cs typeface="Roboto Mono Light"/>
                <a:sym typeface="Roboto Mono Light"/>
              </a:rPr>
              <a:t>zipcode</a:t>
            </a:r>
            <a:r>
              <a:rPr lang="en"/>
              <a:t> appear continuous even though they are discrete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Continuous features were scaled using </a:t>
            </a:r>
            <a:r>
              <a:rPr lang="en">
                <a:latin typeface="Roboto Mono Light"/>
                <a:ea typeface="Roboto Mono Light"/>
                <a:cs typeface="Roboto Mono Light"/>
                <a:sym typeface="Roboto Mono Light"/>
              </a:rPr>
              <a:t>StandardScaler</a:t>
            </a:r>
            <a:endParaRPr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Categorical features were transformed usin</a:t>
            </a:r>
            <a:r>
              <a:rPr lang="en"/>
              <a:t>g </a:t>
            </a:r>
            <a:r>
              <a:rPr lang="en">
                <a:latin typeface="Roboto Mono Light"/>
                <a:ea typeface="Roboto Mono Light"/>
                <a:cs typeface="Roboto Mono Light"/>
                <a:sym typeface="Roboto Mono Light"/>
              </a:rPr>
              <a:t>One Hot Encoding</a:t>
            </a:r>
            <a:r>
              <a:rPr lang="en"/>
              <a:t> through</a:t>
            </a:r>
            <a:r>
              <a:rPr lang="en"/>
              <a:t> Panda’s </a:t>
            </a:r>
            <a:r>
              <a:rPr lang="en">
                <a:latin typeface="Roboto Mono Light"/>
                <a:ea typeface="Roboto Mono Light"/>
                <a:cs typeface="Roboto Mono Light"/>
                <a:sym typeface="Roboto Mono Light"/>
              </a:rPr>
              <a:t>get_dummies</a:t>
            </a:r>
            <a:endParaRPr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</a:t>
            </a:r>
            <a:endParaRPr/>
          </a:p>
        </p:txBody>
      </p:sp>
      <p:sp>
        <p:nvSpPr>
          <p:cNvPr id="256" name="Google Shape;256;p4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Using R</a:t>
            </a:r>
            <a:r>
              <a:rPr baseline="30000" lang="en"/>
              <a:t>2</a:t>
            </a:r>
            <a:r>
              <a:rPr lang="en"/>
              <a:t> accuracy as the metric, Gradient Boosting achieved the highest 5-fold cross-validation mean across different untuned (default) estimators</a:t>
            </a:r>
            <a:endParaRPr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pic>
        <p:nvPicPr>
          <p:cNvPr id="257" name="Google Shape;257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11675" y="2158488"/>
            <a:ext cx="2520649" cy="21343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Impact</a:t>
            </a:r>
            <a:endParaRPr/>
          </a:p>
        </p:txBody>
      </p:sp>
      <p:sp>
        <p:nvSpPr>
          <p:cNvPr id="67" name="Google Shape;67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 reliable model can benefit both hosts and guests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Hosts would have a good rule of thumb in pricing a nightly stay given the nature of the space, the nature of the booking, the location, etc.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Hosts would therefore minimize opportunity cost by not missing out on bookings from guests who would have otherwise been offered a fair price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Guests would have a reliable indicator of what a fair deal would look like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industry itself could see a positive impact from an optimized, competitive host-guest marketplace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</a:t>
            </a:r>
            <a:endParaRPr/>
          </a:p>
        </p:txBody>
      </p:sp>
      <p:sp>
        <p:nvSpPr>
          <p:cNvPr id="263" name="Google Shape;263;p4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At 66.44%, t</a:t>
            </a:r>
            <a:r>
              <a:rPr lang="en"/>
              <a:t>he result on the training set improved slightly when </a:t>
            </a:r>
            <a:r>
              <a:rPr lang="en"/>
              <a:t>the </a:t>
            </a:r>
            <a:r>
              <a:rPr lang="en"/>
              <a:t>maximum depth and </a:t>
            </a:r>
            <a:r>
              <a:rPr lang="en"/>
              <a:t>the </a:t>
            </a:r>
            <a:r>
              <a:rPr lang="en"/>
              <a:t>number of estimators were tuned.</a:t>
            </a:r>
            <a:endParaRPr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pic>
        <p:nvPicPr>
          <p:cNvPr id="264" name="Google Shape;26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7574" y="1892800"/>
            <a:ext cx="4308852" cy="3174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</a:t>
            </a:r>
            <a:endParaRPr/>
          </a:p>
        </p:txBody>
      </p:sp>
      <p:sp>
        <p:nvSpPr>
          <p:cNvPr id="270" name="Google Shape;270;p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Using Mutual Information regression, the features were ranked by importance</a:t>
            </a:r>
            <a:endParaRPr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  <p:pic>
        <p:nvPicPr>
          <p:cNvPr id="271" name="Google Shape;27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3962" y="1627850"/>
            <a:ext cx="5496076" cy="3515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</a:t>
            </a:r>
            <a:endParaRPr/>
          </a:p>
        </p:txBody>
      </p:sp>
      <p:sp>
        <p:nvSpPr>
          <p:cNvPr id="277" name="Google Shape;277;p4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model was ran on only the top </a:t>
            </a:r>
            <a:r>
              <a:rPr lang="en">
                <a:latin typeface="Roboto Mono Light"/>
                <a:ea typeface="Roboto Mono Light"/>
                <a:cs typeface="Roboto Mono Light"/>
                <a:sym typeface="Roboto Mono Light"/>
              </a:rPr>
              <a:t>N</a:t>
            </a:r>
            <a:r>
              <a:rPr lang="en"/>
              <a:t> features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Performance was best when the top 60 features are used, though the gain after 25 features is slight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This simplifies the model by reducing the number of dimensions</a:t>
            </a:r>
            <a:endParaRPr/>
          </a:p>
        </p:txBody>
      </p:sp>
      <p:pic>
        <p:nvPicPr>
          <p:cNvPr id="278" name="Google Shape;27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86075" y="2748650"/>
            <a:ext cx="3371850" cy="119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</a:t>
            </a:r>
            <a:endParaRPr/>
          </a:p>
        </p:txBody>
      </p:sp>
      <p:pic>
        <p:nvPicPr>
          <p:cNvPr id="284" name="Google Shape;284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2313" y="1033675"/>
            <a:ext cx="5939374" cy="401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Score</a:t>
            </a:r>
            <a:endParaRPr/>
          </a:p>
        </p:txBody>
      </p:sp>
      <p:sp>
        <p:nvSpPr>
          <p:cNvPr id="290" name="Google Shape;290;p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model has been optimized using the </a:t>
            </a:r>
            <a:r>
              <a:rPr lang="en"/>
              <a:t>best estimator tuned with the best parameters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Feature selection has also been done to improve accuracy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hold-out set was put aside after performing the train-test split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There is a delta between the training set score and the hold-out set score</a:t>
            </a:r>
            <a:endParaRPr/>
          </a:p>
        </p:txBody>
      </p:sp>
      <p:pic>
        <p:nvPicPr>
          <p:cNvPr id="291" name="Google Shape;291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9525" y="3208295"/>
            <a:ext cx="3044950" cy="5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297" name="Google Shape;297;p4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</a:t>
            </a:r>
            <a:r>
              <a:rPr lang="en"/>
              <a:t>old-out set score represents how well the predictive model can perform on any given set of inputs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Improvement on the training set score did not translate to a higher hold-out set score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techniques applied are still justified because they reduce the risk of the curse of dimensionality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Fewer features (only 2/3 of the original feature count) have made the model less complex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Any further improvement </a:t>
            </a:r>
            <a:r>
              <a:rPr lang="en"/>
              <a:t>may </a:t>
            </a:r>
            <a:r>
              <a:rPr lang="en"/>
              <a:t>also risk overfitting the training data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model is simple, fast, and has acceptable accuracy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Recommendations</a:t>
            </a:r>
            <a:endParaRPr/>
          </a:p>
        </p:txBody>
      </p:sp>
      <p:sp>
        <p:nvSpPr>
          <p:cNvPr id="303" name="Google Shape;303;p4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</a:t>
            </a:r>
            <a:r>
              <a:rPr lang="en"/>
              <a:t>onstruct a holistic pipeline that begins with scraping the most recent datasets using </a:t>
            </a:r>
            <a:r>
              <a:rPr lang="en">
                <a:latin typeface="Roboto Mono Light"/>
                <a:ea typeface="Roboto Mono Light"/>
                <a:cs typeface="Roboto Mono Light"/>
                <a:sym typeface="Roboto Mono Light"/>
              </a:rPr>
              <a:t>requests</a:t>
            </a:r>
            <a:r>
              <a:rPr lang="en"/>
              <a:t> and </a:t>
            </a:r>
            <a:r>
              <a:rPr lang="en">
                <a:latin typeface="Roboto Mono Light"/>
                <a:ea typeface="Roboto Mono Light"/>
                <a:cs typeface="Roboto Mono Light"/>
                <a:sym typeface="Roboto Mono Light"/>
              </a:rPr>
              <a:t>BeautifulSoup</a:t>
            </a:r>
            <a:r>
              <a:rPr lang="en"/>
              <a:t>, feeding them to a </a:t>
            </a:r>
            <a:r>
              <a:rPr lang="en">
                <a:latin typeface="Roboto Mono Light"/>
                <a:ea typeface="Roboto Mono Light"/>
                <a:cs typeface="Roboto Mono Light"/>
                <a:sym typeface="Roboto Mono Light"/>
              </a:rPr>
              <a:t>ColumnTransformer</a:t>
            </a:r>
            <a:r>
              <a:rPr lang="en"/>
              <a:t> that utilizes the </a:t>
            </a:r>
            <a:r>
              <a:rPr lang="en">
                <a:latin typeface="Roboto Mono Light"/>
                <a:ea typeface="Roboto Mono Light"/>
                <a:cs typeface="Roboto Mono Light"/>
                <a:sym typeface="Roboto Mono Light"/>
              </a:rPr>
              <a:t>Imputer</a:t>
            </a:r>
            <a:r>
              <a:rPr lang="en"/>
              <a:t> for continuous features, and the </a:t>
            </a:r>
            <a:r>
              <a:rPr lang="en">
                <a:latin typeface="Roboto Mono Light"/>
                <a:ea typeface="Roboto Mono Light"/>
                <a:cs typeface="Roboto Mono Light"/>
                <a:sym typeface="Roboto Mono Light"/>
              </a:rPr>
              <a:t>OneHotEncoder</a:t>
            </a:r>
            <a:r>
              <a:rPr lang="en"/>
              <a:t> for discrete features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Pipeline should also consider clipping the outliers by percentile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Make use of Model Stacking, where multiple regression techniques can be chained to boost the accuracy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 deep learning along with </a:t>
            </a:r>
            <a:r>
              <a:rPr lang="en">
                <a:latin typeface="Roboto Mono Light"/>
                <a:ea typeface="Roboto Mono Light"/>
                <a:cs typeface="Roboto Mono Light"/>
                <a:sym typeface="Roboto Mono Light"/>
              </a:rPr>
              <a:t>XGBoost</a:t>
            </a:r>
            <a:r>
              <a:rPr lang="en"/>
              <a:t> and/or </a:t>
            </a:r>
            <a:r>
              <a:rPr lang="en">
                <a:latin typeface="Roboto Mono Light"/>
                <a:ea typeface="Roboto Mono Light"/>
                <a:cs typeface="Roboto Mono Light"/>
                <a:sym typeface="Roboto Mono Light"/>
              </a:rPr>
              <a:t>LightGBM</a:t>
            </a:r>
            <a:r>
              <a:rPr lang="en"/>
              <a:t> approach</a:t>
            </a:r>
            <a:endParaRPr>
              <a:latin typeface="Roboto Mono Light"/>
              <a:ea typeface="Roboto Mono Light"/>
              <a:cs typeface="Roboto Mono Light"/>
              <a:sym typeface="Roboto Mono Ligh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Datasets</a:t>
            </a:r>
            <a:endParaRPr/>
          </a:p>
        </p:txBody>
      </p:sp>
      <p:sp>
        <p:nvSpPr>
          <p:cNvPr id="73" name="Google Shape;73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Airbnb Listings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All ~12,000 Austin, TX Airbnb listings as compiled on November 2018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Raw, noisy, messy, lots of NaNs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Austin, TX Crime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All </a:t>
            </a:r>
            <a:r>
              <a:rPr lang="en"/>
              <a:t>100,000+ reported crimes in Austin, TX during 2018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~36,000 major crimes are classified by FBI standard: Theft, Auto Theft, Burglary, Robbery, Rape, Aggravated Assault, and Murder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Zip Codes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GeoJSON dataset for plotting choropleth map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Wrangling – Airbnb Dataset</a:t>
            </a:r>
            <a:endParaRPr/>
          </a:p>
        </p:txBody>
      </p:sp>
      <p:sp>
        <p:nvSpPr>
          <p:cNvPr id="79" name="Google Shape;79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Rich in information with 96 columns</a:t>
            </a:r>
            <a:endParaRPr/>
          </a:p>
        </p:txBody>
      </p:sp>
      <p:pic>
        <p:nvPicPr>
          <p:cNvPr id="80" name="Google Shape;8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088" y="1730801"/>
            <a:ext cx="8277824" cy="3022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Can be linked to </a:t>
            </a:r>
            <a:r>
              <a:rPr lang="en">
                <a:latin typeface="Roboto Mono Light"/>
                <a:ea typeface="Roboto Mono Light"/>
                <a:cs typeface="Roboto Mono Light"/>
                <a:sym typeface="Roboto Mono Light"/>
              </a:rPr>
              <a:t>c</a:t>
            </a:r>
            <a:r>
              <a:rPr lang="en">
                <a:latin typeface="Roboto Mono Light"/>
                <a:ea typeface="Roboto Mono Light"/>
                <a:cs typeface="Roboto Mono Light"/>
                <a:sym typeface="Roboto Mono Light"/>
              </a:rPr>
              <a:t>rimes</a:t>
            </a:r>
            <a:r>
              <a:rPr lang="en"/>
              <a:t> dataset using location </a:t>
            </a:r>
            <a:r>
              <a:rPr lang="en"/>
              <a:t>b</a:t>
            </a:r>
            <a:r>
              <a:rPr lang="en"/>
              <a:t>ut </a:t>
            </a:r>
            <a:r>
              <a:rPr lang="en">
                <a:latin typeface="Roboto Mono Light"/>
                <a:ea typeface="Roboto Mono Light"/>
                <a:cs typeface="Roboto Mono Light"/>
                <a:sym typeface="Roboto Mono Light"/>
              </a:rPr>
              <a:t>zipcode</a:t>
            </a:r>
            <a:r>
              <a:rPr lang="en"/>
              <a:t> column has missing values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However, </a:t>
            </a:r>
            <a:r>
              <a:rPr lang="en">
                <a:latin typeface="Roboto Mono Light"/>
                <a:ea typeface="Roboto Mono Light"/>
                <a:cs typeface="Roboto Mono Light"/>
                <a:sym typeface="Roboto Mono Light"/>
              </a:rPr>
              <a:t>latitude</a:t>
            </a:r>
            <a:r>
              <a:rPr lang="en"/>
              <a:t> and </a:t>
            </a:r>
            <a:r>
              <a:rPr lang="en">
                <a:latin typeface="Roboto Mono Light"/>
                <a:ea typeface="Roboto Mono Light"/>
                <a:cs typeface="Roboto Mono Light"/>
                <a:sym typeface="Roboto Mono Light"/>
              </a:rPr>
              <a:t>longitude</a:t>
            </a:r>
            <a:r>
              <a:rPr lang="en"/>
              <a:t> all have real values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MapQuest API was used to reverse geocode the coordinate points to fill the missing </a:t>
            </a:r>
            <a:r>
              <a:rPr lang="en">
                <a:latin typeface="Roboto Mono Light"/>
                <a:ea typeface="Roboto Mono Light"/>
                <a:cs typeface="Roboto Mono Light"/>
                <a:sym typeface="Roboto Mono Light"/>
              </a:rPr>
              <a:t>zipcode</a:t>
            </a:r>
            <a:r>
              <a:rPr lang="en"/>
              <a:t> values</a:t>
            </a:r>
            <a:endParaRPr/>
          </a:p>
        </p:txBody>
      </p:sp>
      <p:sp>
        <p:nvSpPr>
          <p:cNvPr id="86" name="Google Shape;86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Wrangling – Airbnb Dataset</a:t>
            </a:r>
            <a:endParaRPr/>
          </a:p>
        </p:txBody>
      </p:sp>
      <p:pic>
        <p:nvPicPr>
          <p:cNvPr id="87" name="Google Shape;8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19512" y="2237075"/>
            <a:ext cx="3504976" cy="2112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Engineering –</a:t>
            </a:r>
            <a:r>
              <a:rPr lang="en"/>
              <a:t> Airbnb Dataset</a:t>
            </a:r>
            <a:endParaRPr/>
          </a:p>
        </p:txBody>
      </p:sp>
      <p:sp>
        <p:nvSpPr>
          <p:cNvPr id="93" name="Google Shape;93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Categorical features were simplified by reducing number of classes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grpSp>
        <p:nvGrpSpPr>
          <p:cNvPr id="94" name="Google Shape;94;p19"/>
          <p:cNvGrpSpPr/>
          <p:nvPr/>
        </p:nvGrpSpPr>
        <p:grpSpPr>
          <a:xfrm>
            <a:off x="398063" y="1705425"/>
            <a:ext cx="8347873" cy="2787349"/>
            <a:chOff x="311704" y="2086425"/>
            <a:chExt cx="8347873" cy="2787349"/>
          </a:xfrm>
        </p:grpSpPr>
        <p:pic>
          <p:nvPicPr>
            <p:cNvPr id="95" name="Google Shape;95;p1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11704" y="2276574"/>
              <a:ext cx="5199355" cy="22923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6" name="Google Shape;96;p1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250603" y="2086425"/>
              <a:ext cx="2408974" cy="278734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7" name="Google Shape;97;p19"/>
          <p:cNvSpPr/>
          <p:nvPr/>
        </p:nvSpPr>
        <p:spPr>
          <a:xfrm>
            <a:off x="5696025" y="2644675"/>
            <a:ext cx="532500" cy="432000"/>
          </a:xfrm>
          <a:prstGeom prst="rightArrow">
            <a:avLst>
              <a:gd fmla="val 50000" name="adj1"/>
              <a:gd fmla="val 65121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Engineering – Airbnb Dataset</a:t>
            </a:r>
            <a:endParaRPr/>
          </a:p>
        </p:txBody>
      </p:sp>
      <p:sp>
        <p:nvSpPr>
          <p:cNvPr id="103" name="Google Shape;103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</a:t>
            </a:r>
            <a:r>
              <a:rPr lang="en">
                <a:latin typeface="Roboto Mono Light"/>
                <a:ea typeface="Roboto Mono Light"/>
                <a:cs typeface="Roboto Mono Light"/>
                <a:sym typeface="Roboto Mono Light"/>
              </a:rPr>
              <a:t>amenities</a:t>
            </a:r>
            <a:r>
              <a:rPr lang="en"/>
              <a:t> column is a nested JSON that lists </a:t>
            </a:r>
            <a:r>
              <a:rPr lang="en"/>
              <a:t>all the attributes a host claims a property has</a:t>
            </a:r>
            <a:endParaRPr/>
          </a:p>
        </p:txBody>
      </p:sp>
      <p:pic>
        <p:nvPicPr>
          <p:cNvPr id="104" name="Google Shape;10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0525" y="1969000"/>
            <a:ext cx="3922949" cy="3045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Engineering – Airbnb Dataset</a:t>
            </a:r>
            <a:endParaRPr/>
          </a:p>
        </p:txBody>
      </p:sp>
      <p:sp>
        <p:nvSpPr>
          <p:cNvPr id="110" name="Google Shape;110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Five amenities are selected because they have varying distributions that do not represent </a:t>
            </a:r>
            <a:r>
              <a:rPr i="1" lang="en"/>
              <a:t>most</a:t>
            </a:r>
            <a:r>
              <a:rPr lang="en"/>
              <a:t> or </a:t>
            </a:r>
            <a:r>
              <a:rPr i="1" lang="en"/>
              <a:t>almost none</a:t>
            </a:r>
            <a:r>
              <a:rPr lang="en"/>
              <a:t> of the listings</a:t>
            </a:r>
            <a:endParaRPr/>
          </a:p>
        </p:txBody>
      </p:sp>
      <p:pic>
        <p:nvPicPr>
          <p:cNvPr id="111" name="Google Shape;11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1837" y="2005050"/>
            <a:ext cx="2920325" cy="284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